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257" r:id="rId2"/>
    <p:sldId id="354" r:id="rId3"/>
    <p:sldId id="355" r:id="rId4"/>
    <p:sldId id="352" r:id="rId5"/>
    <p:sldId id="353" r:id="rId6"/>
    <p:sldId id="322" r:id="rId7"/>
    <p:sldId id="356" r:id="rId8"/>
    <p:sldId id="325" r:id="rId9"/>
    <p:sldId id="357" r:id="rId10"/>
    <p:sldId id="327" r:id="rId11"/>
    <p:sldId id="358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50" r:id="rId31"/>
    <p:sldId id="351" r:id="rId32"/>
    <p:sldId id="349" r:id="rId33"/>
    <p:sldId id="346" r:id="rId34"/>
    <p:sldId id="347" r:id="rId35"/>
    <p:sldId id="348" r:id="rId36"/>
    <p:sldId id="259" r:id="rId37"/>
    <p:sldId id="318" r:id="rId38"/>
    <p:sldId id="271" r:id="rId39"/>
    <p:sldId id="272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313" r:id="rId49"/>
    <p:sldId id="315" r:id="rId50"/>
    <p:sldId id="31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676"/>
  </p:normalViewPr>
  <p:slideViewPr>
    <p:cSldViewPr snapToGrid="0" snapToObjects="1">
      <p:cViewPr>
        <p:scale>
          <a:sx n="97" d="100"/>
          <a:sy n="97" d="100"/>
        </p:scale>
        <p:origin x="1064" y="376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68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61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first example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upper </a:t>
            </a:r>
            <a:r>
              <a:rPr lang="en-US" dirty="0" smtClean="0"/>
              <a:t>left shows a high</a:t>
            </a:r>
            <a:r>
              <a:rPr lang="en-US" baseline="0" dirty="0" smtClean="0"/>
              <a:t> throughput </a:t>
            </a:r>
            <a:r>
              <a:rPr lang="is-IS" baseline="0" dirty="0" smtClean="0"/>
              <a:t>… ~1TB / hour </a:t>
            </a:r>
          </a:p>
          <a:p>
            <a:r>
              <a:rPr lang="is-IS" baseline="0" dirty="0" smtClean="0"/>
              <a:t>For this system, the microscopy takes the data, store it in disk, and the data consumption is a analysis program that tracks the moving cells, and derive statisics based</a:t>
            </a:r>
          </a:p>
          <a:p>
            <a:r>
              <a:rPr lang="en-US" baseline="0" dirty="0" smtClean="0"/>
              <a:t>O</a:t>
            </a:r>
            <a:r>
              <a:rPr lang="is-IS" baseline="0" dirty="0" smtClean="0"/>
              <a:t>n the tracking result</a:t>
            </a:r>
          </a:p>
          <a:p>
            <a:r>
              <a:rPr lang="is-IS" baseline="0" dirty="0" smtClean="0"/>
              <a:t>Scientists needs  to store the video so that they can run analysis again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35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add page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3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06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42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43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5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240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3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evaluate my method,</a:t>
            </a:r>
            <a:r>
              <a:rPr lang="en-US" baseline="0" dirty="0" smtClean="0"/>
              <a:t> </a:t>
            </a:r>
            <a:r>
              <a:rPr lang="en-US" dirty="0" smtClean="0"/>
              <a:t>I plan to do these experiments, they include</a:t>
            </a:r>
            <a:r>
              <a:rPr lang="en-US" baseline="0" dirty="0" smtClean="0"/>
              <a:t> experiment for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69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80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thesis </a:t>
            </a:r>
            <a:r>
              <a:rPr lang="en-US" baseline="0" dirty="0" err="1" smtClean="0"/>
              <a:t>stagement</a:t>
            </a:r>
            <a:r>
              <a:rPr lang="en-US" baseline="0" dirty="0" smtClean="0"/>
              <a:t> ,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png"/><Relationship Id="rId5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62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png"/><Relationship Id="rId8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4318000"/>
            <a:ext cx="4800600" cy="13144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2164737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219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Limit image type </a:t>
            </a:r>
          </a:p>
          <a:p>
            <a:pPr marL="0" indent="0">
              <a:buNone/>
            </a:pPr>
            <a:r>
              <a:rPr lang="en-US" sz="1500" dirty="0"/>
              <a:t>	(binary image, DCOSS 2016)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Select region of interest </a:t>
            </a:r>
          </a:p>
          <a:p>
            <a:pPr marL="0" indent="0">
              <a:buNone/>
            </a:pPr>
            <a:r>
              <a:rPr lang="en-US" sz="1500" dirty="0"/>
              <a:t>	(color image, </a:t>
            </a:r>
            <a:r>
              <a:rPr lang="en-US" sz="1500" dirty="0" err="1"/>
              <a:t>IoTDI</a:t>
            </a:r>
            <a:r>
              <a:rPr lang="en-US" sz="1500" dirty="0"/>
              <a:t> submission)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Customized image compression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Storing 3D motion data + localization = AR experience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2482292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94382" y="2689074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94382" y="3997519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2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2" name="Slide Number Placeholder 2"/>
          <p:cNvSpPr txBox="1">
            <a:spLocks/>
          </p:cNvSpPr>
          <p:nvPr/>
        </p:nvSpPr>
        <p:spPr>
          <a:xfrm>
            <a:off x="6256682" y="5692565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445457-A933-A948-A25E-9F9DF88D102A}" type="slidenum">
              <a:rPr lang="en-US" sz="900"/>
              <a:pPr/>
              <a:t>2</a:t>
            </a:fld>
            <a:endParaRPr lang="en-US" sz="900"/>
          </a:p>
        </p:txBody>
      </p:sp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</a:t>
            </a:r>
            <a:r>
              <a:rPr lang="en-US" sz="1575" b="1" dirty="0">
                <a:latin typeface="Helvetica"/>
                <a:cs typeface="Helvetica"/>
              </a:rPr>
              <a:t>enable devices with low </a:t>
            </a:r>
            <a:r>
              <a:rPr lang="en-US" sz="1575" b="1" dirty="0">
                <a:latin typeface="Helvetica"/>
                <a:cs typeface="Helvetica"/>
              </a:rPr>
              <a:t>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</a:t>
            </a:r>
            <a:r>
              <a:rPr lang="en-US" sz="1575" b="1" dirty="0">
                <a:latin typeface="Helvetica"/>
                <a:cs typeface="Helvetica"/>
              </a:rPr>
              <a:t>small </a:t>
            </a:r>
            <a:r>
              <a:rPr lang="en-US" sz="1575" b="1" dirty="0">
                <a:latin typeface="Helvetica"/>
                <a:cs typeface="Helvetica"/>
              </a:rPr>
              <a:t>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56587" y="3591990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56587" y="3437093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5865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23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7846" y="2125266"/>
            <a:ext cx="567935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/>
              <a:t>Customer behavior analysis: </a:t>
            </a:r>
            <a:r>
              <a:rPr lang="en-US" sz="1350" b="1" dirty="0" err="1"/>
              <a:t>Pierdicca</a:t>
            </a:r>
            <a:r>
              <a:rPr lang="en-US" sz="1350" b="1" dirty="0"/>
              <a:t> et al. (2015) </a:t>
            </a:r>
          </a:p>
          <a:p>
            <a:r>
              <a:rPr lang="en-US" sz="1350" b="1" dirty="0"/>
              <a:t>Indoor localization: Martin et al. (2014)</a:t>
            </a:r>
          </a:p>
          <a:p>
            <a:r>
              <a:rPr lang="en-US" sz="1350" b="1" dirty="0"/>
              <a:t>Room occupancy detection: Conte et al. (2014)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6608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30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Augmented Reality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70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01535" y="2318318"/>
          <a:ext cx="5751528" cy="2046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882"/>
                <a:gridCol w="1437882"/>
                <a:gridCol w="1437882"/>
                <a:gridCol w="1437882"/>
              </a:tblGrid>
              <a:tr h="65616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Binary Image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Result small enough for</a:t>
                      </a:r>
                      <a:r>
                        <a:rPr lang="en-US" sz="1000" baseline="0" dirty="0" smtClean="0"/>
                        <a:t> BLE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JPEG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Shapiro et al.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Lu et al.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Our method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0" y="4732158"/>
            <a:ext cx="3429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Jerome M Shapiro. 1993. Embedded image coding using zero trees of wavelet </a:t>
            </a:r>
            <a:r>
              <a:rPr lang="en-US" sz="900" dirty="0" err="1"/>
              <a:t>coeffcients.IEEE</a:t>
            </a:r>
            <a:r>
              <a:rPr lang="en-US" sz="900" dirty="0"/>
              <a:t> Transactions on signal processing41, 12 (1993), 3445–3462</a:t>
            </a:r>
          </a:p>
          <a:p>
            <a:endParaRPr lang="en-US" sz="900" dirty="0"/>
          </a:p>
          <a:p>
            <a:r>
              <a:rPr lang="en-US" sz="900" dirty="0" err="1"/>
              <a:t>Tianyu</a:t>
            </a:r>
            <a:r>
              <a:rPr lang="en-US" sz="900" dirty="0"/>
              <a:t> Lu, </a:t>
            </a:r>
            <a:r>
              <a:rPr lang="en-US" sz="900" dirty="0" err="1"/>
              <a:t>Zisheng</a:t>
            </a:r>
            <a:r>
              <a:rPr lang="en-US" sz="900" dirty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1602748" y="1182397"/>
            <a:ext cx="54222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Gill Sans"/>
                <a:cs typeface="Gill Sans"/>
              </a:rPr>
              <a:t>Related work</a:t>
            </a:r>
            <a:endParaRPr lang="en-US" sz="1875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24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 list of contributions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29471"/>
            <a:ext cx="3810000" cy="2857500"/>
          </a:xfrm>
        </p:spPr>
      </p:pic>
    </p:spTree>
    <p:extLst>
      <p:ext uri="{BB962C8B-B14F-4D97-AF65-F5344CB8AC3E}">
        <p14:creationId xmlns:p14="http://schemas.microsoft.com/office/powerpoint/2010/main" val="1451492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the approach in another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idea can be applied to compress microscopy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28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12939"/>
            <a:ext cx="5159854" cy="66774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Example1: microscopy video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435612" y="1680682"/>
            <a:ext cx="3832295" cy="16389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330563" y="3370524"/>
            <a:ext cx="4283333" cy="927427"/>
            <a:chOff x="1608688" y="3056453"/>
            <a:chExt cx="7747802" cy="1910201"/>
          </a:xfrm>
        </p:grpSpPr>
        <p:sp>
          <p:nvSpPr>
            <p:cNvPr id="11" name="Rounded Rectangle 10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955890" y="4892960"/>
            <a:ext cx="3120995" cy="809900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16200000">
            <a:off x="6248807" y="3233030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ight Brace 15"/>
          <p:cNvSpPr/>
          <p:nvPr/>
        </p:nvSpPr>
        <p:spPr>
          <a:xfrm rot="16200000">
            <a:off x="2486452" y="3656426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63" y="4880680"/>
            <a:ext cx="1254919" cy="955450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16200000">
            <a:off x="4129515" y="4024095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330562" y="4744802"/>
            <a:ext cx="1086282" cy="1255949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488531" y="3810001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02910" y="3816136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0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contributions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7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2748" y="1182397"/>
            <a:ext cx="54222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Gill Sans"/>
                <a:cs typeface="Gill Sans"/>
              </a:rPr>
              <a:t>Background: example video</a:t>
            </a:r>
            <a:endParaRPr lang="en-US" sz="1875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950112" y="2588637"/>
            <a:ext cx="1422411" cy="11405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02748" y="1182395"/>
            <a:ext cx="5422277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25" dirty="0">
                <a:latin typeface="Gill Sans"/>
                <a:cs typeface="Gill Sans"/>
              </a:rPr>
              <a:t>Research question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24924" y="5683747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39</a:t>
            </a:fld>
            <a:endParaRPr lang="en-US" dirty="0"/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2976421" y="3714193"/>
            <a:ext cx="1278772" cy="118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83431" y="3733845"/>
            <a:ext cx="1241530" cy="117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2892099" y="2583979"/>
            <a:ext cx="1440180" cy="11410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3905" y="5051905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916136" y="3930904"/>
            <a:ext cx="671054" cy="281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030436" y="3930904"/>
            <a:ext cx="556754" cy="85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190965" y="3930904"/>
            <a:ext cx="1396224" cy="114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34276" y="3792404"/>
            <a:ext cx="436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9185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this is a slide talking about compression :</a:t>
            </a:r>
          </a:p>
          <a:p>
            <a:r>
              <a:rPr lang="en-US" dirty="0" smtClean="0"/>
              <a:t>TODO: put a beacon slide for AR application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91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2164737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For systems having a mismatch on the quality requirement on the region of interest. A customized compression algorithm that </a:t>
            </a:r>
            <a:r>
              <a:rPr lang="en-US" dirty="0">
                <a:solidFill>
                  <a:srgbClr val="FF0000"/>
                </a:solidFill>
              </a:rPr>
              <a:t>prioritizes the content of interest </a:t>
            </a:r>
            <a:r>
              <a:rPr lang="en-US" dirty="0">
                <a:solidFill>
                  <a:srgbClr val="000000"/>
                </a:solidFill>
              </a:rPr>
              <a:t>can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compress the data much smaller than standard method, and the compressed data is useful for the application.</a:t>
            </a:r>
          </a:p>
          <a:p>
            <a:pPr algn="l"/>
            <a:r>
              <a:rPr lang="en-US" dirty="0"/>
              <a:t>For example, a microscopy video compression technique that preserves region of interest for analysis programs can compressed the data 20x smaller than H.264, the compressed data analysis result matches the uncompressed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3003" y="862667"/>
            <a:ext cx="2490166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latin typeface="Gill Sans"/>
                <a:cs typeface="Gill Sans"/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108589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188589" y="2509734"/>
          <a:ext cx="4572000" cy="1592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719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Making use of temporal reduction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Compression ratio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JPEG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No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~4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H.264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~5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Bernas</a:t>
                      </a:r>
                      <a:r>
                        <a:rPr lang="en-US" sz="1000" dirty="0" smtClean="0"/>
                        <a:t> et al.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No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~9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Our method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~100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2748" y="1182397"/>
            <a:ext cx="54222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Gill Sans"/>
                <a:cs typeface="Gill Sans"/>
              </a:rPr>
              <a:t>Related work</a:t>
            </a: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8734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86" y="2690812"/>
            <a:ext cx="5072062" cy="16906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7782" y="816769"/>
            <a:ext cx="2169319" cy="79414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20973" y="4259284"/>
            <a:ext cx="15280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Serif"/>
                <a:cs typeface="Serif"/>
              </a:rPr>
              <a:t>Correlation-based</a:t>
            </a:r>
          </a:p>
          <a:p>
            <a:r>
              <a:rPr lang="en-US" sz="1350" b="1" dirty="0">
                <a:latin typeface="Serif"/>
                <a:cs typeface="Serif"/>
              </a:rPr>
              <a:t>Segmentation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3773585" y="4259284"/>
            <a:ext cx="149912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Serif"/>
                <a:cs typeface="Serif"/>
              </a:rPr>
              <a:t>Average the video</a:t>
            </a:r>
          </a:p>
          <a:p>
            <a:r>
              <a:rPr lang="en-US" sz="1350" b="1" dirty="0">
                <a:latin typeface="Serif"/>
                <a:cs typeface="Serif"/>
              </a:rPr>
              <a:t> background</a:t>
            </a: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5787551" y="4259283"/>
            <a:ext cx="161994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Serif"/>
                <a:cs typeface="Serif"/>
              </a:rPr>
              <a:t>Encode video with H.264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231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782" y="816769"/>
            <a:ext cx="2169319" cy="79414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0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781" y="816769"/>
            <a:ext cx="5997374" cy="79414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Analysis-preserve vs.  Analysis-aware 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7781" y="816769"/>
            <a:ext cx="5997374" cy="79414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Success criteria/risk </a:t>
            </a:r>
            <a:r>
              <a:rPr lang="en-US" dirty="0">
                <a:latin typeface="Gill Sans"/>
                <a:cs typeface="Gill Sans"/>
              </a:rPr>
              <a:t>and m</a:t>
            </a:r>
            <a:r>
              <a:rPr lang="en-US" dirty="0" smtClean="0">
                <a:latin typeface="Gill Sans"/>
                <a:cs typeface="Gill Sans"/>
              </a:rPr>
              <a:t>itigation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57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46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57350" y="1041979"/>
            <a:ext cx="4879719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 dirty="0">
                <a:latin typeface="Gill Sans"/>
                <a:cs typeface="Gill Sans"/>
              </a:rPr>
              <a:t>Experiments</a:t>
            </a:r>
            <a:endParaRPr lang="en-US" sz="3300" dirty="0"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94581" y="2166182"/>
            <a:ext cx="61753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Lossless Microscopy Video Compression Performance</a:t>
            </a:r>
          </a:p>
          <a:p>
            <a:r>
              <a:rPr lang="en-US" sz="1500" dirty="0"/>
              <a:t>1. Compare against standard compression methods</a:t>
            </a:r>
          </a:p>
          <a:p>
            <a:r>
              <a:rPr lang="en-US" sz="1500" dirty="0"/>
              <a:t>2. Evaluate my method performance under different settings</a:t>
            </a:r>
          </a:p>
          <a:p>
            <a:r>
              <a:rPr lang="en-US" sz="1500" dirty="0"/>
              <a:t>3. Evaluate my method performance with different types of microscopy video</a:t>
            </a:r>
          </a:p>
          <a:p>
            <a:r>
              <a:rPr lang="en-US" sz="1500" dirty="0"/>
              <a:t>4. Evaluate “sliding window” extension for videos with fast moving objects</a:t>
            </a:r>
          </a:p>
          <a:p>
            <a:endParaRPr lang="en-US" sz="1500" dirty="0"/>
          </a:p>
          <a:p>
            <a:r>
              <a:rPr lang="en-US" sz="1500" b="1" dirty="0"/>
              <a:t>Lossy Microscopy Video Compression Performance</a:t>
            </a:r>
          </a:p>
          <a:p>
            <a:r>
              <a:rPr lang="en-US" sz="1500" dirty="0"/>
              <a:t>5. Compare against standard compression methods</a:t>
            </a:r>
          </a:p>
          <a:p>
            <a:r>
              <a:rPr lang="en-US" sz="1500" dirty="0"/>
              <a:t>6. Evaluate my method performance under different settings</a:t>
            </a:r>
          </a:p>
          <a:p>
            <a:r>
              <a:rPr lang="en-US" sz="1500" dirty="0"/>
              <a:t>7. Evaluate my method performance on synthesized microscopy video</a:t>
            </a:r>
          </a:p>
          <a:p>
            <a:r>
              <a:rPr lang="en-US" sz="1500" dirty="0"/>
              <a:t>8. Evaluate my method performance on real microscopy video</a:t>
            </a:r>
          </a:p>
          <a:p>
            <a:pPr marL="257175" indent="-257175">
              <a:buFont typeface="+mj-lt"/>
              <a:buAutoNum type="arabicPeriod"/>
            </a:pPr>
            <a:endParaRPr lang="cs-CZ" sz="1500" dirty="0"/>
          </a:p>
        </p:txBody>
      </p:sp>
    </p:spTree>
    <p:extLst>
      <p:ext uri="{BB962C8B-B14F-4D97-AF65-F5344CB8AC3E}">
        <p14:creationId xmlns:p14="http://schemas.microsoft.com/office/powerpoint/2010/main" val="1545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857251"/>
            <a:ext cx="6515100" cy="73461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Preliminary result: compression ratio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47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143001" y="1885408"/>
            <a:ext cx="3095502" cy="3765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379" y="5638261"/>
            <a:ext cx="2435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182768"/>
              </p:ext>
            </p:extLst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43692" y="3912143"/>
            <a:ext cx="599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80922" y="4985190"/>
            <a:ext cx="514590" cy="284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98960" y="4708190"/>
            <a:ext cx="10221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1316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57350" y="1041979"/>
            <a:ext cx="4879719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 dirty="0">
                <a:latin typeface="Gill Sans"/>
                <a:cs typeface="Gill San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57350" y="888687"/>
            <a:ext cx="4879719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 dirty="0">
                <a:latin typeface="Gill Sans"/>
                <a:cs typeface="Gill Sans"/>
              </a:rPr>
              <a:t>Papers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this is a slide talking about compression ( a different proble</a:t>
            </a:r>
            <a:r>
              <a:rPr lang="en-US" dirty="0" smtClean="0"/>
              <a:t>m 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</p:spTree>
    <p:extLst>
      <p:ext uri="{BB962C8B-B14F-4D97-AF65-F5344CB8AC3E}">
        <p14:creationId xmlns:p14="http://schemas.microsoft.com/office/powerpoint/2010/main" val="101455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60494" y="3175580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ill Sans"/>
                <a:cs typeface="Gill Sans"/>
              </a:rPr>
              <a:t>Thank you for your attention!</a:t>
            </a:r>
          </a:p>
          <a:p>
            <a:endParaRPr lang="en-US" sz="4500" dirty="0" smtClean="0">
              <a:latin typeface="Gill Sans"/>
              <a:cs typeface="Gill Sans"/>
            </a:endParaRPr>
          </a:p>
          <a:p>
            <a:r>
              <a:rPr lang="en-US" sz="4500" dirty="0" smtClean="0">
                <a:latin typeface="Gill Sans"/>
                <a:cs typeface="Gill Sans"/>
              </a:rPr>
              <a:t>Questions?</a:t>
            </a:r>
          </a:p>
          <a:p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7900" y="5624514"/>
            <a:ext cx="1600200" cy="273844"/>
          </a:xfrm>
        </p:spPr>
        <p:txBody>
          <a:bodyPr/>
          <a:lstStyle/>
          <a:p>
            <a:fld id="{14545341-E214-1846-89C6-3D128B91238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Battery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0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8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7469</TotalTime>
  <Words>3290</Words>
  <Application>Microsoft Macintosh PowerPoint</Application>
  <PresentationFormat>On-screen Show (4:3)</PresentationFormat>
  <Paragraphs>534</Paragraphs>
  <Slides>50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Calibri</vt:lpstr>
      <vt:lpstr>Calibri (Body)</vt:lpstr>
      <vt:lpstr>Calibri Light</vt:lpstr>
      <vt:lpstr>DengXian</vt:lpstr>
      <vt:lpstr>Gill Sans</vt:lpstr>
      <vt:lpstr>Helvetica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Generic Framework for Prioritizing Content of Interest in Multimedia Data Compression</vt:lpstr>
      <vt:lpstr>PowerPoint Presentation</vt:lpstr>
      <vt:lpstr>Background: BLE Beacon technology application</vt:lpstr>
      <vt:lpstr>Motivating Example</vt:lpstr>
      <vt:lpstr>Motivating Example</vt:lpstr>
      <vt:lpstr>Challenge: BLE packet format</vt:lpstr>
      <vt:lpstr>Challenge: Battery Life constraint</vt:lpstr>
      <vt:lpstr>Challenge: Conventional compression is not good enough</vt:lpstr>
      <vt:lpstr>Problem of Interest</vt:lpstr>
      <vt:lpstr>PowerPoint Presentation</vt:lpstr>
      <vt:lpstr>Today’s talk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Augmented Reality</vt:lpstr>
      <vt:lpstr>PowerPoint Presentation</vt:lpstr>
      <vt:lpstr>Summary</vt:lpstr>
      <vt:lpstr>Summary</vt:lpstr>
      <vt:lpstr>Application of the approach in another domain</vt:lpstr>
      <vt:lpstr>Example1: microscopy video</vt:lpstr>
      <vt:lpstr>List of contributions  </vt:lpstr>
      <vt:lpstr>PowerPoint Presentation</vt:lpstr>
      <vt:lpstr>PowerPoint Presentation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PowerPoint Presentation</vt:lpstr>
      <vt:lpstr>Preliminary result: compression ratio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119</cp:revision>
  <dcterms:created xsi:type="dcterms:W3CDTF">2017-02-13T04:25:39Z</dcterms:created>
  <dcterms:modified xsi:type="dcterms:W3CDTF">2017-03-14T20:41:16Z</dcterms:modified>
</cp:coreProperties>
</file>